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1"/>
  </p:notesMasterIdLst>
  <p:sldIdLst>
    <p:sldId id="256" r:id="rId2"/>
    <p:sldId id="335" r:id="rId3"/>
    <p:sldId id="370" r:id="rId4"/>
    <p:sldId id="376" r:id="rId5"/>
    <p:sldId id="377" r:id="rId6"/>
    <p:sldId id="378" r:id="rId7"/>
    <p:sldId id="379" r:id="rId8"/>
    <p:sldId id="380" r:id="rId9"/>
    <p:sldId id="35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55" d="100"/>
          <a:sy n="55" d="100"/>
        </p:scale>
        <p:origin x="-180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4A4CAE77-B8B1-49B7-9986-23DC29B73BCB}" type="datetime1">
              <a:rPr lang="en-US" smtClean="0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29E3B3A6-35C4-4A4A-A93B-FEA2E3D83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A15E1-6517-4DF2-87C5-84BAA2B375B7}" type="datetime1">
              <a:rPr lang="en-US" smtClean="0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3F6D62-F023-421D-8A7E-B561A86F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1599A8-CEA0-4EA6-AEBF-68186F8EDCBB}" type="datetime1">
              <a:rPr lang="en-US" smtClean="0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F1EA8-75B9-4BFE-A5B1-639BA1B4E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3A26468A-707D-43B7-A2A2-6F6E66C6416E}" type="datetime1">
              <a:rPr lang="en-US" smtClean="0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FE88FBAD-9DA8-472F-839A-428AD1F4D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86442F78-5EBF-4453-A097-83F2C8DFCA84}" type="datetime1">
              <a:rPr lang="en-US" smtClean="0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30ECD9A4-5F66-4780-BB8E-330017FFA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1BEA8-81AC-4EAA-9B8B-C356D39A598C}" type="datetime1">
              <a:rPr lang="en-US" smtClean="0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E8A84-AF12-4731-A1E2-EE3C3AE8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274DF4-1E11-4BE5-94EE-68DC7FD66A04}" type="datetime1">
              <a:rPr lang="en-US" smtClean="0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4873D-DF26-421D-BB7D-2443FD85D7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5305D4A-26BC-4003-A6BB-1FE483E62D74}" type="datetime1">
              <a:rPr lang="en-US" smtClean="0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256AB-E1A6-415D-9F21-A517C3C15B98}" type="datetime1">
              <a:rPr lang="en-US" smtClean="0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3804-7DB4-49F8-98C7-D17834D2E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A526942A-22AA-43F1-BB1B-25EDD8605733}" type="datetime1">
              <a:rPr lang="en-US" smtClean="0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5C23F445-A553-4D3F-BF04-A18E2120C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44528B13-61B8-4B34-AE66-FAA20D62E9E3}" type="datetime1">
              <a:rPr lang="en-US" smtClean="0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5F7CE51B-D314-4748-A7FB-C6BBF3CC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A77A13B-D29E-4A31-9A3D-BDF778EEE264}" type="datetime1">
              <a:rPr lang="en-US" smtClean="0"/>
              <a:pPr>
                <a:defRPr/>
              </a:pPr>
              <a:t>4/18/2020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C30FFA0-8383-48F0-ABBC-CA0378A05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29600" cy="2667000"/>
          </a:xfrm>
        </p:spPr>
        <p:txBody>
          <a:bodyPr>
            <a:normAutofit fontScale="90000"/>
          </a:bodyPr>
          <a:lstStyle/>
          <a:p>
            <a:pPr indent="457200" algn="ctr"/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4500" b="1" u="sng">
                <a:solidFill>
                  <a:srgbClr val="FF0000"/>
                </a:solidFill>
              </a:rPr>
              <a:t>WELCOME</a:t>
            </a:r>
            <a:r>
              <a:rPr sz="3200"/>
              <a:t/>
            </a:r>
            <a:br>
              <a:rPr sz="3200"/>
            </a:br>
            <a:r>
              <a:rPr sz="3200"/>
              <a:t/>
            </a:r>
            <a:br>
              <a:rPr sz="3200"/>
            </a:br>
            <a:r>
              <a:rPr sz="3000" b="1">
                <a:solidFill>
                  <a:schemeClr val="tx1"/>
                </a:solidFill>
              </a:rPr>
              <a:t>Class: B.Com – Part-2 </a:t>
            </a:r>
            <a:br>
              <a:rPr sz="3000" b="1">
                <a:solidFill>
                  <a:schemeClr val="tx1"/>
                </a:solidFill>
              </a:rPr>
            </a:br>
            <a:r>
              <a:rPr sz="3000" b="1">
                <a:solidFill>
                  <a:schemeClr val="tx1"/>
                </a:solidFill>
              </a:rPr>
              <a:t>Subject: Business Regulatory Framework</a:t>
            </a:r>
            <a:r>
              <a:rPr sz="2800"/>
              <a:t/>
            </a:r>
            <a:br>
              <a:rPr sz="2800"/>
            </a:br>
            <a:r>
              <a:rPr sz="2300" b="1">
                <a:solidFill>
                  <a:srgbClr val="FF0000"/>
                </a:solidFill>
              </a:rPr>
              <a:t>TOPIC</a:t>
            </a:r>
            <a:r>
              <a:rPr sz="2300" b="1" smtClean="0">
                <a:solidFill>
                  <a:srgbClr val="FF0000"/>
                </a:solidFill>
              </a:rPr>
              <a:t>:</a:t>
            </a:r>
            <a:r>
              <a:rPr lang="en-US" sz="2300" dirty="0" smtClean="0">
                <a:solidFill>
                  <a:srgbClr val="FF0000"/>
                </a:solidFill>
              </a:rPr>
              <a:t> CAPACITY OF </a:t>
            </a:r>
            <a:r>
              <a:rPr lang="en-US" sz="2300" dirty="0" smtClean="0">
                <a:solidFill>
                  <a:srgbClr val="FF0000"/>
                </a:solidFill>
              </a:rPr>
              <a:t>PARTIES </a:t>
            </a:r>
            <a:r>
              <a:rPr lang="en-US" sz="2400" dirty="0" smtClean="0">
                <a:solidFill>
                  <a:srgbClr val="FF0000"/>
                </a:solidFill>
              </a:rPr>
              <a:t>to contract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and free consent</a:t>
            </a:r>
            <a:endParaRPr sz="2400">
              <a:solidFill>
                <a:srgbClr val="0070C0"/>
              </a:solidFill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1752600" y="2895600"/>
            <a:ext cx="6934200" cy="3200400"/>
          </a:xfrm>
        </p:spPr>
        <p:txBody>
          <a:bodyPr>
            <a:normAutofit fontScale="92500" lnSpcReduction="10000"/>
          </a:bodyPr>
          <a:lstStyle/>
          <a:p>
            <a:pPr algn="ctr" eaLnBrk="1" hangingPunct="1"/>
            <a:endParaRPr lang="en-US" sz="4000" b="1" u="sng" dirty="0"/>
          </a:p>
          <a:p>
            <a:pPr algn="ctr" eaLnBrk="1" hangingPunct="1"/>
            <a:r>
              <a:rPr lang="en-US" sz="35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3500" b="1" dirty="0">
                <a:solidFill>
                  <a:schemeClr val="tx1"/>
                </a:solidFill>
              </a:rPr>
              <a:t> </a:t>
            </a:r>
            <a:r>
              <a:rPr lang="en-US" sz="3000" b="1" dirty="0">
                <a:solidFill>
                  <a:schemeClr val="tx1"/>
                </a:solidFill>
              </a:rPr>
              <a:t>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500" b="1" dirty="0">
                <a:solidFill>
                  <a:schemeClr val="tx1"/>
                </a:solidFill>
              </a:rPr>
              <a:t>Guest Faculty,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500" b="1" dirty="0">
                <a:solidFill>
                  <a:schemeClr val="tx1"/>
                </a:solidFill>
              </a:rPr>
              <a:t>Marwari College, </a:t>
            </a:r>
            <a:r>
              <a:rPr lang="en-US" sz="2500" b="1" dirty="0" err="1">
                <a:solidFill>
                  <a:schemeClr val="tx1"/>
                </a:solidFill>
              </a:rPr>
              <a:t>Darbhanga</a:t>
            </a:r>
            <a:r>
              <a:rPr lang="en-US" sz="2500" b="1" dirty="0">
                <a:solidFill>
                  <a:schemeClr val="tx1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500" b="1" dirty="0">
                <a:solidFill>
                  <a:schemeClr val="tx1"/>
                </a:solidFill>
              </a:rPr>
              <a:t>Mobile No. and </a:t>
            </a:r>
            <a:r>
              <a:rPr lang="en-US" sz="2500" b="1" dirty="0" err="1">
                <a:solidFill>
                  <a:schemeClr val="tx1"/>
                </a:solidFill>
              </a:rPr>
              <a:t>Whatsup</a:t>
            </a:r>
            <a:r>
              <a:rPr lang="en-US" sz="2500" b="1" dirty="0">
                <a:solidFill>
                  <a:schemeClr val="tx1"/>
                </a:solidFill>
              </a:rPr>
              <a:t> 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500" b="1" dirty="0">
                <a:solidFill>
                  <a:schemeClr val="tx1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500" b="1" dirty="0">
              <a:solidFill>
                <a:schemeClr val="tx1"/>
              </a:solidFill>
            </a:endParaRPr>
          </a:p>
          <a:p>
            <a:pPr algn="ctr" eaLnBrk="1" hangingPunct="1"/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A526E448-6C8E-6945-B868-19CDAC7A2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32" y="135791"/>
            <a:ext cx="8424768" cy="854809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CAPACITY OF PARTIES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838200"/>
            <a:ext cx="8229600" cy="518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endParaRPr lang="en-US" sz="2400" dirty="0" smtClean="0">
              <a:latin typeface="+mj-lt"/>
            </a:endParaRPr>
          </a:p>
          <a:p>
            <a:pPr algn="just"/>
            <a:r>
              <a:rPr lang="en-US" sz="2400" dirty="0" smtClean="0">
                <a:latin typeface="+mj-lt"/>
              </a:rPr>
              <a:t>According to section 10 of the contract Act, parties making an agreement must have </a:t>
            </a:r>
            <a:r>
              <a:rPr lang="en-US" sz="2400" dirty="0" smtClean="0">
                <a:latin typeface="+mj-lt"/>
              </a:rPr>
              <a:t>the contractual </a:t>
            </a:r>
            <a:r>
              <a:rPr lang="en-US" sz="2400" dirty="0" smtClean="0">
                <a:latin typeface="+mj-lt"/>
              </a:rPr>
              <a:t>capacity. Section 11 of the Act states that “every person is competent to contract </a:t>
            </a:r>
            <a:r>
              <a:rPr lang="en-US" sz="2400" dirty="0" smtClean="0">
                <a:latin typeface="+mj-lt"/>
              </a:rPr>
              <a:t>who is </a:t>
            </a:r>
            <a:r>
              <a:rPr lang="en-US" sz="2400" dirty="0" smtClean="0">
                <a:latin typeface="+mj-lt"/>
              </a:rPr>
              <a:t>of a gage of majority according to law to which he is subject, and who is of a sound mind and </a:t>
            </a:r>
            <a:r>
              <a:rPr lang="en-US" sz="2400" dirty="0" smtClean="0">
                <a:latin typeface="+mj-lt"/>
              </a:rPr>
              <a:t>is not </a:t>
            </a:r>
            <a:r>
              <a:rPr lang="en-US" sz="2400" dirty="0" smtClean="0">
                <a:latin typeface="+mj-lt"/>
              </a:rPr>
              <a:t>declared disqualified </a:t>
            </a:r>
            <a:r>
              <a:rPr lang="en-US" sz="2400" dirty="0" smtClean="0">
                <a:latin typeface="+mj-lt"/>
              </a:rPr>
              <a:t>from contracting </a:t>
            </a:r>
            <a:r>
              <a:rPr lang="en-US" sz="2400" dirty="0" smtClean="0">
                <a:latin typeface="+mj-lt"/>
              </a:rPr>
              <a:t>by law to which he is subject.”</a:t>
            </a:r>
          </a:p>
          <a:p>
            <a:pPr algn="just"/>
            <a:endParaRPr lang="en-US" sz="2400" dirty="0" smtClean="0">
              <a:latin typeface="+mj-lt"/>
            </a:endParaRPr>
          </a:p>
          <a:p>
            <a:pPr algn="just"/>
            <a:r>
              <a:rPr lang="en-US" sz="2400" dirty="0" smtClean="0">
                <a:latin typeface="+mj-lt"/>
              </a:rPr>
              <a:t>Thus </a:t>
            </a:r>
            <a:r>
              <a:rPr lang="en-US" sz="2400" dirty="0" smtClean="0">
                <a:latin typeface="+mj-lt"/>
              </a:rPr>
              <a:t>every person is competent to enter into a contract if,</a:t>
            </a:r>
          </a:p>
          <a:p>
            <a:pPr algn="just"/>
            <a:endParaRPr lang="en-US" sz="2400" dirty="0" smtClean="0">
              <a:latin typeface="+mj-lt"/>
            </a:endParaRPr>
          </a:p>
          <a:p>
            <a:pPr algn="just"/>
            <a:r>
              <a:rPr lang="en-US" sz="2400" dirty="0" smtClean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. he has attained the age of majority</a:t>
            </a:r>
          </a:p>
          <a:p>
            <a:pPr algn="just"/>
            <a:r>
              <a:rPr lang="en-US" sz="2400" dirty="0" smtClean="0">
                <a:latin typeface="+mj-lt"/>
              </a:rPr>
              <a:t>b. he is of sound mind, and</a:t>
            </a:r>
          </a:p>
          <a:p>
            <a:pPr algn="just"/>
            <a:r>
              <a:rPr lang="en-US" sz="2400" dirty="0" smtClean="0">
                <a:latin typeface="+mj-lt"/>
              </a:rPr>
              <a:t>c. he is not disqualified by any law from contracting</a:t>
            </a:r>
            <a:endParaRPr lang="en-US" sz="24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262032" y="152400"/>
            <a:ext cx="8348568" cy="66053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en-US" sz="2100" b="1" dirty="0" smtClean="0">
                <a:solidFill>
                  <a:srgbClr val="FF0000"/>
                </a:solidFill>
                <a:latin typeface="+mj-lt"/>
              </a:rPr>
              <a:t>MINOR</a:t>
            </a:r>
            <a:endParaRPr lang="en-US" sz="2100" b="1" dirty="0" smtClean="0">
              <a:solidFill>
                <a:srgbClr val="FF0000"/>
              </a:solidFill>
              <a:latin typeface="+mj-lt"/>
            </a:endParaRPr>
          </a:p>
          <a:p>
            <a:pPr algn="just">
              <a:lnSpc>
                <a:spcPct val="50000"/>
              </a:lnSpc>
            </a:pPr>
            <a:endParaRPr lang="en-US" sz="2100" b="1" dirty="0" smtClean="0">
              <a:latin typeface="+mj-lt"/>
            </a:endParaRPr>
          </a:p>
          <a:p>
            <a:pPr algn="just"/>
            <a:r>
              <a:rPr lang="en-US" sz="2100" dirty="0" smtClean="0">
                <a:latin typeface="+mj-lt"/>
              </a:rPr>
              <a:t>A person who has not attained the age of majority is a minor. According to the </a:t>
            </a:r>
            <a:r>
              <a:rPr lang="en-US" sz="2100" dirty="0" smtClean="0">
                <a:latin typeface="+mj-lt"/>
              </a:rPr>
              <a:t>Indian Majority </a:t>
            </a:r>
            <a:r>
              <a:rPr lang="en-US" sz="2100" dirty="0" smtClean="0">
                <a:latin typeface="+mj-lt"/>
              </a:rPr>
              <a:t>Act 1875, a person who has not completed his 18th year of age is considered to be </a:t>
            </a:r>
            <a:r>
              <a:rPr lang="en-US" sz="2100" dirty="0" smtClean="0">
                <a:latin typeface="+mj-lt"/>
              </a:rPr>
              <a:t>a minor</a:t>
            </a:r>
            <a:r>
              <a:rPr lang="en-US" sz="2100" dirty="0" smtClean="0">
                <a:latin typeface="+mj-lt"/>
              </a:rPr>
              <a:t>. But if a minor is under the care and custody of </a:t>
            </a:r>
            <a:r>
              <a:rPr lang="en-US" sz="2100" dirty="0" smtClean="0">
                <a:latin typeface="+mj-lt"/>
              </a:rPr>
              <a:t>the court </a:t>
            </a:r>
            <a:r>
              <a:rPr lang="en-US" sz="2100" dirty="0" smtClean="0">
                <a:latin typeface="+mj-lt"/>
              </a:rPr>
              <a:t>and a guardian is appointed by </a:t>
            </a:r>
            <a:r>
              <a:rPr lang="en-US" sz="2100" dirty="0" smtClean="0">
                <a:latin typeface="+mj-lt"/>
              </a:rPr>
              <a:t>the court </a:t>
            </a:r>
            <a:r>
              <a:rPr lang="en-US" sz="2100" dirty="0" smtClean="0">
                <a:latin typeface="+mj-lt"/>
              </a:rPr>
              <a:t>for the minor, then the minor becomes major only on the completion of the age of 21 years</a:t>
            </a:r>
            <a:r>
              <a:rPr lang="en-US" sz="2100" dirty="0" smtClean="0">
                <a:latin typeface="+mj-lt"/>
              </a:rPr>
              <a:t>.</a:t>
            </a:r>
          </a:p>
          <a:p>
            <a:pPr algn="just">
              <a:lnSpc>
                <a:spcPct val="40000"/>
              </a:lnSpc>
            </a:pPr>
            <a:endParaRPr lang="en-US" sz="2100" dirty="0" smtClean="0">
              <a:latin typeface="+mj-lt"/>
            </a:endParaRPr>
          </a:p>
          <a:p>
            <a:pPr algn="just"/>
            <a:r>
              <a:rPr lang="en-US" sz="2100" b="1" dirty="0" smtClean="0">
                <a:solidFill>
                  <a:srgbClr val="00B050"/>
                </a:solidFill>
                <a:latin typeface="+mj-lt"/>
              </a:rPr>
              <a:t>Law regarding Minor’s Agreement:-</a:t>
            </a:r>
          </a:p>
          <a:p>
            <a:pPr algn="just">
              <a:lnSpc>
                <a:spcPct val="50000"/>
              </a:lnSpc>
            </a:pPr>
            <a:endParaRPr lang="en-US" sz="2100" dirty="0" smtClean="0">
              <a:latin typeface="+mj-lt"/>
            </a:endParaRPr>
          </a:p>
          <a:p>
            <a:pPr algn="just"/>
            <a:r>
              <a:rPr lang="en-US" sz="2100" dirty="0" smtClean="0">
                <a:latin typeface="+mj-lt"/>
              </a:rPr>
              <a:t>1</a:t>
            </a:r>
            <a:r>
              <a:rPr lang="en-US" sz="2100" dirty="0" smtClean="0">
                <a:latin typeface="+mj-lt"/>
              </a:rPr>
              <a:t>. </a:t>
            </a:r>
            <a:r>
              <a:rPr lang="en-US" sz="2100" b="1" dirty="0" smtClean="0">
                <a:latin typeface="+mj-lt"/>
              </a:rPr>
              <a:t>An agreement with a minor is </a:t>
            </a:r>
            <a:r>
              <a:rPr lang="en-US" sz="2100" b="1" i="1" dirty="0" smtClean="0">
                <a:latin typeface="+mj-lt"/>
              </a:rPr>
              <a:t>void </a:t>
            </a:r>
            <a:r>
              <a:rPr lang="en-US" sz="2100" b="1" i="1" dirty="0" err="1" smtClean="0">
                <a:latin typeface="+mj-lt"/>
              </a:rPr>
              <a:t>ab</a:t>
            </a:r>
            <a:r>
              <a:rPr lang="en-US" sz="2100" b="1" i="1" dirty="0" smtClean="0">
                <a:latin typeface="+mj-lt"/>
              </a:rPr>
              <a:t> initio: A minor does not have the </a:t>
            </a:r>
            <a:r>
              <a:rPr lang="en-US" sz="2100" b="1" i="1" dirty="0" smtClean="0">
                <a:latin typeface="+mj-lt"/>
              </a:rPr>
              <a:t>contractual </a:t>
            </a:r>
            <a:r>
              <a:rPr lang="en-US" sz="2100" dirty="0" smtClean="0">
                <a:latin typeface="+mj-lt"/>
              </a:rPr>
              <a:t>capacity </a:t>
            </a:r>
            <a:r>
              <a:rPr lang="en-US" sz="2100" dirty="0" smtClean="0">
                <a:latin typeface="+mj-lt"/>
              </a:rPr>
              <a:t>and when he makes agreements, such agreements are void and cannot be enforced</a:t>
            </a:r>
          </a:p>
          <a:p>
            <a:pPr algn="just"/>
            <a:r>
              <a:rPr lang="en-US" sz="2100" dirty="0" smtClean="0">
                <a:latin typeface="+mj-lt"/>
              </a:rPr>
              <a:t>in the court of law.</a:t>
            </a:r>
          </a:p>
          <a:p>
            <a:pPr algn="just"/>
            <a:r>
              <a:rPr lang="en-US" sz="2100" dirty="0" smtClean="0">
                <a:latin typeface="+mj-lt"/>
              </a:rPr>
              <a:t>2. </a:t>
            </a:r>
            <a:r>
              <a:rPr lang="en-US" sz="2100" b="1" dirty="0" smtClean="0">
                <a:latin typeface="+mj-lt"/>
              </a:rPr>
              <a:t>Minor can be a </a:t>
            </a:r>
            <a:r>
              <a:rPr lang="en-US" sz="2100" b="1" dirty="0" err="1" smtClean="0">
                <a:latin typeface="+mj-lt"/>
              </a:rPr>
              <a:t>promisee</a:t>
            </a:r>
            <a:r>
              <a:rPr lang="en-US" sz="2100" b="1" dirty="0" smtClean="0">
                <a:latin typeface="+mj-lt"/>
              </a:rPr>
              <a:t> or beneficiary: - </a:t>
            </a:r>
            <a:r>
              <a:rPr lang="en-US" sz="2100" dirty="0" smtClean="0">
                <a:latin typeface="+mj-lt"/>
              </a:rPr>
              <a:t>A minor cannot be stopped from </a:t>
            </a:r>
            <a:r>
              <a:rPr lang="en-US" sz="2100" dirty="0" smtClean="0">
                <a:latin typeface="+mj-lt"/>
              </a:rPr>
              <a:t>getting benefits </a:t>
            </a:r>
            <a:r>
              <a:rPr lang="en-US" sz="2100" dirty="0" smtClean="0">
                <a:latin typeface="+mj-lt"/>
              </a:rPr>
              <a:t>in an agreement. If in </a:t>
            </a:r>
            <a:r>
              <a:rPr lang="en-US" sz="2100" dirty="0" smtClean="0">
                <a:latin typeface="+mj-lt"/>
              </a:rPr>
              <a:t>a contract</a:t>
            </a:r>
            <a:r>
              <a:rPr lang="en-US" sz="2100" dirty="0" smtClean="0">
                <a:latin typeface="+mj-lt"/>
              </a:rPr>
              <a:t>, minor is a beneficiary or suffered loss or he is </a:t>
            </a:r>
            <a:r>
              <a:rPr lang="en-US" sz="2100" dirty="0" smtClean="0">
                <a:latin typeface="+mj-lt"/>
              </a:rPr>
              <a:t>a </a:t>
            </a:r>
            <a:r>
              <a:rPr lang="en-US" sz="2100" dirty="0" err="1" smtClean="0">
                <a:latin typeface="+mj-lt"/>
              </a:rPr>
              <a:t>promisee</a:t>
            </a:r>
            <a:r>
              <a:rPr lang="en-US" sz="2100" dirty="0" smtClean="0">
                <a:latin typeface="+mj-lt"/>
              </a:rPr>
              <a:t>, he </a:t>
            </a:r>
            <a:r>
              <a:rPr lang="en-US" sz="2100" dirty="0" smtClean="0">
                <a:latin typeface="+mj-lt"/>
              </a:rPr>
              <a:t>can demand the enforcement of agreement</a:t>
            </a:r>
            <a:r>
              <a:rPr lang="en-US" sz="2100" dirty="0" smtClean="0">
                <a:latin typeface="+mj-lt"/>
              </a:rPr>
              <a:t>.</a:t>
            </a:r>
          </a:p>
          <a:p>
            <a:pPr algn="just"/>
            <a:r>
              <a:rPr lang="en-US" sz="2100" dirty="0" smtClean="0">
                <a:latin typeface="+mj-lt"/>
              </a:rPr>
              <a:t>3. </a:t>
            </a:r>
            <a:r>
              <a:rPr lang="en-US" sz="2100" b="1" dirty="0" smtClean="0">
                <a:latin typeface="+mj-lt"/>
              </a:rPr>
              <a:t>Ratification on attaining the majority is not allowed: </a:t>
            </a:r>
            <a:r>
              <a:rPr lang="en-US" sz="2100" dirty="0" smtClean="0">
                <a:latin typeface="+mj-lt"/>
              </a:rPr>
              <a:t>A minor cannot ratify a promise entered into during his minority, after attaining majority.</a:t>
            </a:r>
            <a:endParaRPr lang="en-US" sz="21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262032" y="552634"/>
            <a:ext cx="8500968" cy="61529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100" dirty="0" smtClean="0">
                <a:latin typeface="+mj-lt"/>
              </a:rPr>
              <a:t>4</a:t>
            </a:r>
            <a:r>
              <a:rPr lang="en-US" sz="2100" dirty="0" smtClean="0">
                <a:latin typeface="+mj-lt"/>
              </a:rPr>
              <a:t>. </a:t>
            </a:r>
            <a:r>
              <a:rPr lang="en-US" sz="2100" b="1" dirty="0" smtClean="0">
                <a:latin typeface="+mj-lt"/>
              </a:rPr>
              <a:t>Minor is not bound to return the benefits received: - </a:t>
            </a:r>
            <a:r>
              <a:rPr lang="en-US" sz="2100" dirty="0" smtClean="0">
                <a:latin typeface="+mj-lt"/>
              </a:rPr>
              <a:t>If a minor retained any </a:t>
            </a:r>
            <a:r>
              <a:rPr lang="en-US" sz="2100" dirty="0" smtClean="0">
                <a:latin typeface="+mj-lt"/>
              </a:rPr>
              <a:t>benefit under </a:t>
            </a:r>
            <a:r>
              <a:rPr lang="en-US" sz="2100" dirty="0" smtClean="0">
                <a:latin typeface="+mj-lt"/>
              </a:rPr>
              <a:t>the agreement, he is not liable for repay or compensate the same. The reason is </a:t>
            </a:r>
            <a:r>
              <a:rPr lang="en-US" sz="2100" dirty="0" smtClean="0">
                <a:latin typeface="+mj-lt"/>
              </a:rPr>
              <a:t>that the </a:t>
            </a:r>
            <a:r>
              <a:rPr lang="en-US" sz="2100" dirty="0" smtClean="0">
                <a:latin typeface="+mj-lt"/>
              </a:rPr>
              <a:t>original contract is void in the beginning itself.</a:t>
            </a:r>
          </a:p>
          <a:p>
            <a:pPr algn="just"/>
            <a:r>
              <a:rPr lang="en-US" sz="2100" dirty="0" smtClean="0">
                <a:latin typeface="+mj-lt"/>
              </a:rPr>
              <a:t>5. </a:t>
            </a:r>
            <a:r>
              <a:rPr lang="en-US" sz="2100" b="1" dirty="0" smtClean="0">
                <a:latin typeface="+mj-lt"/>
              </a:rPr>
              <a:t>The principles of </a:t>
            </a:r>
            <a:r>
              <a:rPr lang="en-US" sz="2100" b="1" dirty="0" err="1" smtClean="0">
                <a:latin typeface="+mj-lt"/>
              </a:rPr>
              <a:t>estopel</a:t>
            </a:r>
            <a:r>
              <a:rPr lang="en-US" sz="2100" b="1" dirty="0" smtClean="0">
                <a:latin typeface="+mj-lt"/>
              </a:rPr>
              <a:t> is not applicable to minor: - </a:t>
            </a:r>
            <a:r>
              <a:rPr lang="en-US" sz="2100" dirty="0" smtClean="0">
                <a:latin typeface="+mj-lt"/>
              </a:rPr>
              <a:t>The general principle of </a:t>
            </a:r>
            <a:r>
              <a:rPr lang="en-US" sz="2100" dirty="0" err="1" smtClean="0">
                <a:latin typeface="+mj-lt"/>
              </a:rPr>
              <a:t>estopel</a:t>
            </a:r>
            <a:r>
              <a:rPr lang="en-US" sz="2100" dirty="0" smtClean="0">
                <a:latin typeface="+mj-lt"/>
              </a:rPr>
              <a:t> </a:t>
            </a:r>
            <a:r>
              <a:rPr lang="en-US" sz="2100" dirty="0" smtClean="0">
                <a:latin typeface="+mj-lt"/>
              </a:rPr>
              <a:t>is not </a:t>
            </a:r>
            <a:r>
              <a:rPr lang="en-US" sz="2100" dirty="0" smtClean="0">
                <a:latin typeface="+mj-lt"/>
              </a:rPr>
              <a:t>applicable to a minor.</a:t>
            </a:r>
          </a:p>
          <a:p>
            <a:pPr algn="just"/>
            <a:r>
              <a:rPr lang="en-US" sz="2100" dirty="0" smtClean="0">
                <a:latin typeface="+mj-lt"/>
              </a:rPr>
              <a:t>6. </a:t>
            </a:r>
            <a:r>
              <a:rPr lang="en-US" sz="2100" b="1" dirty="0" smtClean="0">
                <a:latin typeface="+mj-lt"/>
              </a:rPr>
              <a:t>A minor is liable for necessaries supplied: </a:t>
            </a:r>
            <a:r>
              <a:rPr lang="en-US" sz="2100" dirty="0" smtClean="0">
                <a:latin typeface="+mj-lt"/>
              </a:rPr>
              <a:t>According to sec 68, “if a person, </a:t>
            </a:r>
            <a:r>
              <a:rPr lang="en-US" sz="2100" dirty="0" smtClean="0">
                <a:latin typeface="+mj-lt"/>
              </a:rPr>
              <a:t>incapable of </a:t>
            </a:r>
            <a:r>
              <a:rPr lang="en-US" sz="2100" dirty="0" smtClean="0">
                <a:latin typeface="+mj-lt"/>
              </a:rPr>
              <a:t>entering into a contract or any one whom he is legally bound too support, is supplied </a:t>
            </a:r>
            <a:r>
              <a:rPr lang="en-US" sz="2100" dirty="0" smtClean="0">
                <a:latin typeface="+mj-lt"/>
              </a:rPr>
              <a:t>by another </a:t>
            </a:r>
            <a:r>
              <a:rPr lang="en-US" sz="2100" dirty="0" smtClean="0">
                <a:latin typeface="+mj-lt"/>
              </a:rPr>
              <a:t>person with necessaries suited to his condition in his life, the person who </a:t>
            </a:r>
            <a:r>
              <a:rPr lang="en-US" sz="2100" dirty="0" smtClean="0">
                <a:latin typeface="+mj-lt"/>
              </a:rPr>
              <a:t>has furnished </a:t>
            </a:r>
            <a:r>
              <a:rPr lang="en-US" sz="2100" dirty="0" smtClean="0">
                <a:latin typeface="+mj-lt"/>
              </a:rPr>
              <a:t>such supplies, is entitled to be reimbursed from </a:t>
            </a:r>
            <a:r>
              <a:rPr lang="en-US" sz="2100" dirty="0" smtClean="0">
                <a:latin typeface="+mj-lt"/>
              </a:rPr>
              <a:t>the property </a:t>
            </a:r>
            <a:r>
              <a:rPr lang="en-US" sz="2100" dirty="0" smtClean="0">
                <a:latin typeface="+mj-lt"/>
              </a:rPr>
              <a:t>of such </a:t>
            </a:r>
            <a:r>
              <a:rPr lang="en-US" sz="2100" dirty="0" smtClean="0">
                <a:latin typeface="+mj-lt"/>
              </a:rPr>
              <a:t>incapable person</a:t>
            </a:r>
            <a:r>
              <a:rPr lang="en-US" sz="2100" dirty="0" smtClean="0">
                <a:latin typeface="+mj-lt"/>
              </a:rPr>
              <a:t>.</a:t>
            </a:r>
          </a:p>
          <a:p>
            <a:pPr algn="just"/>
            <a:r>
              <a:rPr lang="en-US" sz="2100" dirty="0" smtClean="0">
                <a:latin typeface="+mj-lt"/>
              </a:rPr>
              <a:t>7. </a:t>
            </a:r>
            <a:r>
              <a:rPr lang="en-US" sz="2100" b="1" dirty="0" smtClean="0">
                <a:latin typeface="+mj-lt"/>
              </a:rPr>
              <a:t>Minor can be an agent: </a:t>
            </a:r>
            <a:r>
              <a:rPr lang="en-US" sz="2100" dirty="0" smtClean="0">
                <a:latin typeface="+mj-lt"/>
              </a:rPr>
              <a:t>A minor can act as an agent and bind his principal by his acts.</a:t>
            </a:r>
          </a:p>
          <a:p>
            <a:pPr algn="just"/>
            <a:r>
              <a:rPr lang="en-US" sz="2100" dirty="0" smtClean="0">
                <a:latin typeface="+mj-lt"/>
              </a:rPr>
              <a:t>8. </a:t>
            </a:r>
            <a:r>
              <a:rPr lang="en-US" sz="2100" b="1" dirty="0" smtClean="0">
                <a:latin typeface="+mj-lt"/>
              </a:rPr>
              <a:t>He cannot be adjudged insolvent: </a:t>
            </a:r>
            <a:r>
              <a:rPr lang="en-US" sz="2100" dirty="0" smtClean="0">
                <a:latin typeface="+mj-lt"/>
              </a:rPr>
              <a:t>A minor </a:t>
            </a:r>
            <a:r>
              <a:rPr lang="en-US" sz="2100" dirty="0" smtClean="0">
                <a:latin typeface="+mj-lt"/>
              </a:rPr>
              <a:t>cannot adjudged </a:t>
            </a:r>
            <a:r>
              <a:rPr lang="en-US" sz="2100" dirty="0" smtClean="0">
                <a:latin typeface="+mj-lt"/>
              </a:rPr>
              <a:t>insolvent as he is </a:t>
            </a:r>
            <a:r>
              <a:rPr lang="en-US" sz="2100" dirty="0" smtClean="0">
                <a:latin typeface="+mj-lt"/>
              </a:rPr>
              <a:t>not competent </a:t>
            </a:r>
            <a:r>
              <a:rPr lang="en-US" sz="2100" dirty="0" smtClean="0">
                <a:latin typeface="+mj-lt"/>
              </a:rPr>
              <a:t>to enter into contracts for debts.</a:t>
            </a:r>
          </a:p>
          <a:p>
            <a:pPr algn="just"/>
            <a:r>
              <a:rPr lang="en-US" sz="2100" dirty="0" smtClean="0">
                <a:latin typeface="+mj-lt"/>
              </a:rPr>
              <a:t>9. </a:t>
            </a:r>
            <a:r>
              <a:rPr lang="en-US" sz="2100" b="1" dirty="0" smtClean="0">
                <a:latin typeface="+mj-lt"/>
              </a:rPr>
              <a:t>Minor- as partner: </a:t>
            </a:r>
            <a:r>
              <a:rPr lang="en-US" sz="2100" dirty="0" smtClean="0">
                <a:latin typeface="+mj-lt"/>
              </a:rPr>
              <a:t>A minor cannot be a partner, but he may be admitted to the benefit </a:t>
            </a:r>
            <a:r>
              <a:rPr lang="en-US" sz="2100" dirty="0" smtClean="0">
                <a:latin typeface="+mj-lt"/>
              </a:rPr>
              <a:t>of a </a:t>
            </a:r>
            <a:r>
              <a:rPr lang="en-US" sz="2100" dirty="0" smtClean="0">
                <a:latin typeface="+mj-lt"/>
              </a:rPr>
              <a:t>partnership. His liabilities are limited to the extend of his interest in the partnership.</a:t>
            </a:r>
            <a:endParaRPr lang="en-US" sz="21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262032" y="304800"/>
            <a:ext cx="8500968" cy="6499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PERSONS OF UNSOUND 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MIND</a:t>
            </a:r>
          </a:p>
          <a:p>
            <a:pPr algn="ctr">
              <a:lnSpc>
                <a:spcPct val="50000"/>
              </a:lnSpc>
            </a:pPr>
            <a:endParaRPr lang="en-US" sz="2200" b="1" dirty="0" smtClean="0">
              <a:latin typeface="+mj-lt"/>
            </a:endParaRPr>
          </a:p>
          <a:p>
            <a:pPr algn="just"/>
            <a:r>
              <a:rPr lang="en-US" sz="2100" dirty="0" smtClean="0">
                <a:latin typeface="+mj-lt"/>
              </a:rPr>
              <a:t>In order to be competent to contract, a person must be of sound mind. A person who </a:t>
            </a:r>
            <a:r>
              <a:rPr lang="en-US" sz="2100" dirty="0" smtClean="0">
                <a:latin typeface="+mj-lt"/>
              </a:rPr>
              <a:t>is usually </a:t>
            </a:r>
            <a:r>
              <a:rPr lang="en-US" sz="2100" dirty="0" smtClean="0">
                <a:latin typeface="+mj-lt"/>
              </a:rPr>
              <a:t>of unsound mind and occasionally of sound mind may make a contract when he is of </a:t>
            </a:r>
            <a:r>
              <a:rPr lang="en-US" sz="2100" dirty="0" smtClean="0">
                <a:latin typeface="+mj-lt"/>
              </a:rPr>
              <a:t>sound mind</a:t>
            </a:r>
            <a:r>
              <a:rPr lang="en-US" sz="2100" dirty="0" smtClean="0">
                <a:latin typeface="+mj-lt"/>
              </a:rPr>
              <a:t>. A person who is usually of sound mind but occasionally of unsound mind, may not make </a:t>
            </a:r>
            <a:r>
              <a:rPr lang="en-US" sz="2100" dirty="0" smtClean="0">
                <a:latin typeface="+mj-lt"/>
              </a:rPr>
              <a:t>a contract </a:t>
            </a:r>
            <a:r>
              <a:rPr lang="en-US" sz="2100" dirty="0" smtClean="0">
                <a:latin typeface="+mj-lt"/>
              </a:rPr>
              <a:t>when he is of unsound mind</a:t>
            </a:r>
            <a:r>
              <a:rPr lang="en-US" sz="2100" dirty="0" smtClean="0">
                <a:latin typeface="+mj-lt"/>
              </a:rPr>
              <a:t>.</a:t>
            </a:r>
          </a:p>
          <a:p>
            <a:pPr algn="just">
              <a:lnSpc>
                <a:spcPct val="50000"/>
              </a:lnSpc>
            </a:pPr>
            <a:endParaRPr lang="en-US" sz="2100" dirty="0" smtClean="0">
              <a:latin typeface="+mj-lt"/>
            </a:endParaRPr>
          </a:p>
          <a:p>
            <a:pPr algn="just"/>
            <a:r>
              <a:rPr lang="en-US" sz="2100" b="1" dirty="0" smtClean="0">
                <a:latin typeface="+mj-lt"/>
              </a:rPr>
              <a:t>Types of persons of unsound mind:</a:t>
            </a:r>
          </a:p>
          <a:p>
            <a:pPr algn="just"/>
            <a:r>
              <a:rPr lang="en-US" sz="2100" dirty="0" smtClean="0">
                <a:latin typeface="+mj-lt"/>
              </a:rPr>
              <a:t>1. </a:t>
            </a:r>
            <a:r>
              <a:rPr lang="en-US" sz="2100" b="1" dirty="0" smtClean="0">
                <a:latin typeface="+mj-lt"/>
              </a:rPr>
              <a:t>Idiots: </a:t>
            </a:r>
            <a:r>
              <a:rPr lang="en-US" sz="2100" dirty="0" smtClean="0">
                <a:latin typeface="+mj-lt"/>
              </a:rPr>
              <a:t>A person who has completely lost his mental powers and incapable of forming </a:t>
            </a:r>
            <a:r>
              <a:rPr lang="en-US" sz="2100" dirty="0" smtClean="0">
                <a:latin typeface="+mj-lt"/>
              </a:rPr>
              <a:t>a rational </a:t>
            </a:r>
            <a:r>
              <a:rPr lang="en-US" sz="2100" dirty="0" smtClean="0">
                <a:latin typeface="+mj-lt"/>
              </a:rPr>
              <a:t>judgment is called an idiot. All agreements other than </a:t>
            </a:r>
            <a:r>
              <a:rPr lang="en-US" sz="2100" dirty="0" smtClean="0">
                <a:latin typeface="+mj-lt"/>
              </a:rPr>
              <a:t>of necessaries </a:t>
            </a:r>
            <a:r>
              <a:rPr lang="en-US" sz="2100" dirty="0" smtClean="0">
                <a:latin typeface="+mj-lt"/>
              </a:rPr>
              <a:t>of life, </a:t>
            </a:r>
            <a:r>
              <a:rPr lang="en-US" sz="2100" dirty="0" smtClean="0">
                <a:latin typeface="+mj-lt"/>
              </a:rPr>
              <a:t>with idiots </a:t>
            </a:r>
            <a:r>
              <a:rPr lang="en-US" sz="2100" dirty="0" smtClean="0">
                <a:latin typeface="+mj-lt"/>
              </a:rPr>
              <a:t>are absolutely void.</a:t>
            </a:r>
          </a:p>
          <a:p>
            <a:pPr algn="just"/>
            <a:r>
              <a:rPr lang="en-US" sz="2100" dirty="0" smtClean="0">
                <a:latin typeface="+mj-lt"/>
              </a:rPr>
              <a:t>2. </a:t>
            </a:r>
            <a:r>
              <a:rPr lang="en-US" sz="2100" b="1" dirty="0" smtClean="0">
                <a:latin typeface="+mj-lt"/>
              </a:rPr>
              <a:t>Lunatic: </a:t>
            </a:r>
            <a:r>
              <a:rPr lang="en-US" sz="2100" dirty="0" smtClean="0">
                <a:latin typeface="+mj-lt"/>
              </a:rPr>
              <a:t>A lunatic person is a person who suffers a serious mental disorder due to </a:t>
            </a:r>
            <a:r>
              <a:rPr lang="en-US" sz="2100" dirty="0" smtClean="0">
                <a:latin typeface="+mj-lt"/>
              </a:rPr>
              <a:t>some mental </a:t>
            </a:r>
            <a:r>
              <a:rPr lang="en-US" sz="2100" dirty="0" smtClean="0">
                <a:latin typeface="+mj-lt"/>
              </a:rPr>
              <a:t>strain or mental shock or any highly tragic event. A lunatic is not liable </a:t>
            </a:r>
            <a:r>
              <a:rPr lang="en-US" sz="2100" dirty="0" smtClean="0">
                <a:latin typeface="+mj-lt"/>
              </a:rPr>
              <a:t>for agreements </a:t>
            </a:r>
            <a:r>
              <a:rPr lang="en-US" sz="2100" dirty="0" smtClean="0">
                <a:latin typeface="+mj-lt"/>
              </a:rPr>
              <a:t>entered into during the period of his madness.</a:t>
            </a:r>
          </a:p>
          <a:p>
            <a:pPr algn="just"/>
            <a:r>
              <a:rPr lang="en-US" sz="2100" dirty="0" smtClean="0">
                <a:latin typeface="+mj-lt"/>
              </a:rPr>
              <a:t>3. </a:t>
            </a:r>
            <a:r>
              <a:rPr lang="en-US" sz="2100" b="1" dirty="0" smtClean="0">
                <a:latin typeface="+mj-lt"/>
              </a:rPr>
              <a:t>Drunken persons: </a:t>
            </a:r>
            <a:r>
              <a:rPr lang="en-US" sz="2100" dirty="0" smtClean="0">
                <a:latin typeface="+mj-lt"/>
              </a:rPr>
              <a:t>A drunken person suffers from temporary incapacity to contract. </a:t>
            </a:r>
            <a:r>
              <a:rPr lang="en-US" sz="2100" dirty="0" smtClean="0">
                <a:latin typeface="+mj-lt"/>
              </a:rPr>
              <a:t>An agreement </a:t>
            </a:r>
            <a:r>
              <a:rPr lang="en-US" sz="2100" dirty="0" smtClean="0">
                <a:latin typeface="+mj-lt"/>
              </a:rPr>
              <a:t>by a drunken person is void because during his drunkenness he </a:t>
            </a:r>
            <a:r>
              <a:rPr lang="en-US" sz="2100" dirty="0" smtClean="0">
                <a:latin typeface="+mj-lt"/>
              </a:rPr>
              <a:t>cannot understand </a:t>
            </a:r>
            <a:r>
              <a:rPr lang="en-US" sz="2100" dirty="0" smtClean="0">
                <a:latin typeface="+mj-lt"/>
              </a:rPr>
              <a:t>the business and its implications.</a:t>
            </a:r>
            <a:endParaRPr lang="en-US" sz="21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262032" y="304800"/>
            <a:ext cx="8500968" cy="61529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en-US" sz="2100" b="1" dirty="0" smtClean="0">
                <a:solidFill>
                  <a:srgbClr val="FF0000"/>
                </a:solidFill>
                <a:latin typeface="+mj-lt"/>
              </a:rPr>
              <a:t>PERSONS DISQUALIFIED BY OTHER </a:t>
            </a:r>
            <a:r>
              <a:rPr lang="en-US" sz="2100" b="1" dirty="0" smtClean="0">
                <a:solidFill>
                  <a:srgbClr val="FF0000"/>
                </a:solidFill>
                <a:latin typeface="+mj-lt"/>
              </a:rPr>
              <a:t>LAWS</a:t>
            </a:r>
          </a:p>
          <a:p>
            <a:pPr algn="ctr"/>
            <a:endParaRPr lang="en-US" sz="2100" b="1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2100" dirty="0" smtClean="0">
                <a:latin typeface="+mj-lt"/>
              </a:rPr>
              <a:t>1. </a:t>
            </a:r>
            <a:r>
              <a:rPr lang="en-US" sz="2100" b="1" dirty="0" smtClean="0">
                <a:latin typeface="+mj-lt"/>
              </a:rPr>
              <a:t>Alien enemies: - </a:t>
            </a:r>
            <a:r>
              <a:rPr lang="en-US" sz="2100" dirty="0" smtClean="0">
                <a:latin typeface="+mj-lt"/>
              </a:rPr>
              <a:t>A person who is not a citizen of India is called alien. The following </a:t>
            </a:r>
            <a:r>
              <a:rPr lang="en-US" sz="2100" dirty="0" smtClean="0">
                <a:latin typeface="+mj-lt"/>
              </a:rPr>
              <a:t>rules will </a:t>
            </a:r>
            <a:r>
              <a:rPr lang="en-US" sz="2100" dirty="0" smtClean="0">
                <a:latin typeface="+mj-lt"/>
              </a:rPr>
              <a:t>apply in respect of an alien enemy:</a:t>
            </a:r>
          </a:p>
          <a:p>
            <a:r>
              <a:rPr lang="en-US" sz="2100" dirty="0" smtClean="0">
                <a:latin typeface="+mj-lt"/>
              </a:rPr>
              <a:t>a. No contract can be made with an alien enemy during the subsistence of war</a:t>
            </a:r>
          </a:p>
          <a:p>
            <a:r>
              <a:rPr lang="en-US" sz="2100" dirty="0" smtClean="0">
                <a:latin typeface="+mj-lt"/>
              </a:rPr>
              <a:t>b. Performance of the contract made before the outbreak of war will be suspended </a:t>
            </a:r>
            <a:r>
              <a:rPr lang="en-US" sz="2100" dirty="0" smtClean="0">
                <a:latin typeface="+mj-lt"/>
              </a:rPr>
              <a:t>during the </a:t>
            </a:r>
            <a:r>
              <a:rPr lang="en-US" sz="2100" dirty="0" smtClean="0">
                <a:latin typeface="+mj-lt"/>
              </a:rPr>
              <a:t>course of war.</a:t>
            </a:r>
          </a:p>
          <a:p>
            <a:r>
              <a:rPr lang="en-US" sz="2100" dirty="0" smtClean="0">
                <a:latin typeface="+mj-lt"/>
              </a:rPr>
              <a:t>2. </a:t>
            </a:r>
            <a:r>
              <a:rPr lang="en-US" sz="2100" b="1" dirty="0" smtClean="0">
                <a:latin typeface="+mj-lt"/>
              </a:rPr>
              <a:t>Foreign sovereigns, and ambassadors:- </a:t>
            </a:r>
            <a:r>
              <a:rPr lang="en-US" sz="2100" dirty="0" smtClean="0">
                <a:latin typeface="+mj-lt"/>
              </a:rPr>
              <a:t>In the case of Ambassadors and </a:t>
            </a:r>
            <a:r>
              <a:rPr lang="en-US" sz="2100" dirty="0" smtClean="0">
                <a:latin typeface="+mj-lt"/>
              </a:rPr>
              <a:t>foreign sovereigns</a:t>
            </a:r>
            <a:r>
              <a:rPr lang="en-US" sz="2100" dirty="0" smtClean="0">
                <a:latin typeface="+mj-lt"/>
              </a:rPr>
              <a:t>, according to sec 86 of the civil procedures, previous sanction of the </a:t>
            </a:r>
            <a:r>
              <a:rPr lang="en-US" sz="2100" dirty="0" smtClean="0">
                <a:latin typeface="+mj-lt"/>
              </a:rPr>
              <a:t>central government </a:t>
            </a:r>
            <a:r>
              <a:rPr lang="en-US" sz="2100" dirty="0" smtClean="0">
                <a:latin typeface="+mj-lt"/>
              </a:rPr>
              <a:t>is to be obtained .</a:t>
            </a:r>
          </a:p>
          <a:p>
            <a:r>
              <a:rPr lang="en-US" sz="2100" dirty="0" smtClean="0">
                <a:latin typeface="+mj-lt"/>
              </a:rPr>
              <a:t>3. </a:t>
            </a:r>
            <a:r>
              <a:rPr lang="en-US" sz="2100" b="1" dirty="0" smtClean="0">
                <a:latin typeface="+mj-lt"/>
              </a:rPr>
              <a:t>Insolvents: </a:t>
            </a:r>
            <a:r>
              <a:rPr lang="en-US" sz="2100" dirty="0" smtClean="0">
                <a:latin typeface="+mj-lt"/>
              </a:rPr>
              <a:t>When a debtor is adjudged as insolvent his property vests in the </a:t>
            </a:r>
            <a:r>
              <a:rPr lang="en-US" sz="2100" dirty="0" smtClean="0">
                <a:latin typeface="+mj-lt"/>
              </a:rPr>
              <a:t>official Receiver </a:t>
            </a:r>
            <a:r>
              <a:rPr lang="en-US" sz="2100" dirty="0" smtClean="0">
                <a:latin typeface="+mj-lt"/>
              </a:rPr>
              <a:t>and thereby he cannot enter into a contract. This disqualification is </a:t>
            </a:r>
            <a:r>
              <a:rPr lang="en-US" sz="2100" dirty="0" smtClean="0">
                <a:latin typeface="+mj-lt"/>
              </a:rPr>
              <a:t>automatically removed </a:t>
            </a:r>
            <a:r>
              <a:rPr lang="en-US" sz="2100" dirty="0" smtClean="0">
                <a:latin typeface="+mj-lt"/>
              </a:rPr>
              <a:t>after he is discharged.</a:t>
            </a:r>
          </a:p>
          <a:p>
            <a:r>
              <a:rPr lang="en-US" sz="2100" dirty="0" smtClean="0">
                <a:latin typeface="+mj-lt"/>
              </a:rPr>
              <a:t>4. </a:t>
            </a:r>
            <a:r>
              <a:rPr lang="en-US" sz="2100" b="1" dirty="0" smtClean="0">
                <a:latin typeface="+mj-lt"/>
              </a:rPr>
              <a:t>Convicts:- </a:t>
            </a:r>
            <a:r>
              <a:rPr lang="en-US" sz="2100" dirty="0" smtClean="0">
                <a:latin typeface="+mj-lt"/>
              </a:rPr>
              <a:t>A convict when undergoing imprisonment is incapable of entering in to </a:t>
            </a:r>
            <a:r>
              <a:rPr lang="en-US" sz="2100" dirty="0" smtClean="0">
                <a:latin typeface="+mj-lt"/>
              </a:rPr>
              <a:t>a contract</a:t>
            </a:r>
            <a:r>
              <a:rPr lang="en-US" sz="2100" dirty="0" smtClean="0">
                <a:latin typeface="+mj-lt"/>
              </a:rPr>
              <a:t>. When the period of sentence expires, the incapacity to contract disappears</a:t>
            </a:r>
            <a:r>
              <a:rPr lang="en-US" sz="2100" dirty="0" smtClean="0">
                <a:latin typeface="+mj-lt"/>
              </a:rPr>
              <a:t>.</a:t>
            </a:r>
            <a:endParaRPr lang="en-US" sz="21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262032" y="304800"/>
            <a:ext cx="8500968" cy="59836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Contd..</a:t>
            </a:r>
          </a:p>
          <a:p>
            <a:pPr algn="just"/>
            <a:endParaRPr lang="en-US" sz="2200" b="1" dirty="0" smtClean="0">
              <a:solidFill>
                <a:srgbClr val="FFFF00"/>
              </a:solidFill>
              <a:latin typeface="+mj-lt"/>
            </a:endParaRPr>
          </a:p>
          <a:p>
            <a:pPr algn="just"/>
            <a:r>
              <a:rPr lang="en-US" sz="2200" dirty="0" smtClean="0">
                <a:latin typeface="+mj-lt"/>
              </a:rPr>
              <a:t>5</a:t>
            </a:r>
            <a:r>
              <a:rPr lang="en-US" sz="2200" dirty="0" smtClean="0">
                <a:latin typeface="+mj-lt"/>
              </a:rPr>
              <a:t>. </a:t>
            </a:r>
            <a:r>
              <a:rPr lang="en-US" sz="2200" b="1" dirty="0" smtClean="0">
                <a:latin typeface="+mj-lt"/>
              </a:rPr>
              <a:t>Corporations: </a:t>
            </a:r>
            <a:r>
              <a:rPr lang="en-US" sz="2200" dirty="0" smtClean="0">
                <a:latin typeface="+mj-lt"/>
              </a:rPr>
              <a:t>A company or corporation can enter into contracts only through its </a:t>
            </a:r>
            <a:r>
              <a:rPr lang="en-US" sz="2200" dirty="0" smtClean="0">
                <a:latin typeface="+mj-lt"/>
              </a:rPr>
              <a:t>agents, such </a:t>
            </a:r>
            <a:r>
              <a:rPr lang="en-US" sz="2200" dirty="0" smtClean="0">
                <a:latin typeface="+mj-lt"/>
              </a:rPr>
              <a:t>as Board of Directors, Managing Directors etc in accordance with its Memorandum </a:t>
            </a:r>
            <a:r>
              <a:rPr lang="en-US" sz="2200" dirty="0" smtClean="0">
                <a:latin typeface="+mj-lt"/>
              </a:rPr>
              <a:t>of Associations</a:t>
            </a:r>
            <a:r>
              <a:rPr lang="en-US" sz="2200" dirty="0" smtClean="0">
                <a:latin typeface="+mj-lt"/>
              </a:rPr>
              <a:t>. Any contract beyond the Memorandum is not valid.</a:t>
            </a:r>
          </a:p>
          <a:p>
            <a:pPr algn="just"/>
            <a:r>
              <a:rPr lang="en-US" sz="2200" dirty="0" smtClean="0">
                <a:latin typeface="+mj-lt"/>
              </a:rPr>
              <a:t>6. </a:t>
            </a:r>
            <a:r>
              <a:rPr lang="en-US" sz="2200" b="1" dirty="0" smtClean="0">
                <a:latin typeface="+mj-lt"/>
              </a:rPr>
              <a:t>Married women: </a:t>
            </a:r>
            <a:r>
              <a:rPr lang="en-US" sz="2200" dirty="0" smtClean="0">
                <a:latin typeface="+mj-lt"/>
              </a:rPr>
              <a:t>They are competent to enter into a contract with respect to their </a:t>
            </a:r>
            <a:r>
              <a:rPr lang="en-US" sz="2200" dirty="0" smtClean="0">
                <a:latin typeface="+mj-lt"/>
              </a:rPr>
              <a:t>separate properties</a:t>
            </a:r>
            <a:r>
              <a:rPr lang="en-US" sz="2200" dirty="0" smtClean="0">
                <a:latin typeface="+mj-lt"/>
              </a:rPr>
              <a:t>. But she cannot enter into contracts with respect to their husbands’ property</a:t>
            </a:r>
            <a:r>
              <a:rPr lang="en-US" sz="2200" dirty="0" smtClean="0">
                <a:latin typeface="+mj-lt"/>
              </a:rPr>
              <a:t>.</a:t>
            </a:r>
          </a:p>
          <a:p>
            <a:pPr algn="just"/>
            <a:endParaRPr lang="en-US" sz="2200" dirty="0" smtClean="0">
              <a:latin typeface="+mj-lt"/>
            </a:endParaRPr>
          </a:p>
          <a:p>
            <a:pPr algn="ctr"/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FREE 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CONSENT</a:t>
            </a:r>
          </a:p>
          <a:p>
            <a:pPr algn="just"/>
            <a:endParaRPr lang="en-US" sz="22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US" sz="2400" dirty="0" smtClean="0">
                <a:latin typeface="+mj-lt"/>
              </a:rPr>
              <a:t>According to Sec13 of the Contract Act defined consent as, “two or more persons are </a:t>
            </a:r>
            <a:r>
              <a:rPr lang="en-US" sz="2400" dirty="0" smtClean="0">
                <a:latin typeface="+mj-lt"/>
              </a:rPr>
              <a:t>said to </a:t>
            </a:r>
            <a:r>
              <a:rPr lang="en-US" sz="2400" dirty="0" smtClean="0">
                <a:latin typeface="+mj-lt"/>
              </a:rPr>
              <a:t>consent when they agree upon the same thing in the same sense.” Without free consent of </a:t>
            </a:r>
            <a:r>
              <a:rPr lang="en-US" sz="2400" dirty="0" smtClean="0">
                <a:latin typeface="+mj-lt"/>
              </a:rPr>
              <a:t>the parties</a:t>
            </a:r>
            <a:r>
              <a:rPr lang="en-US" sz="2400" dirty="0" smtClean="0">
                <a:latin typeface="+mj-lt"/>
              </a:rPr>
              <a:t>, an agreement does not acquire legal sanctity and consequences</a:t>
            </a:r>
            <a:r>
              <a:rPr lang="en-US" sz="2400" dirty="0" smtClean="0">
                <a:latin typeface="+mj-lt"/>
              </a:rPr>
              <a:t>.</a:t>
            </a:r>
            <a:endParaRPr lang="en-US" sz="24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262032" y="304800"/>
            <a:ext cx="8500968" cy="4075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endParaRPr lang="en-US" sz="2200" dirty="0" smtClean="0">
              <a:latin typeface="+mj-lt"/>
            </a:endParaRPr>
          </a:p>
          <a:p>
            <a:r>
              <a:rPr lang="en-US" sz="2200" dirty="0" smtClean="0">
                <a:latin typeface="+mj-lt"/>
              </a:rPr>
              <a:t>Section </a:t>
            </a:r>
            <a:r>
              <a:rPr lang="en-US" sz="2200" dirty="0" smtClean="0">
                <a:latin typeface="+mj-lt"/>
              </a:rPr>
              <a:t>14 of this act states that, ‘Consent is said to be free when it is not caused by</a:t>
            </a:r>
            <a:r>
              <a:rPr lang="en-US" sz="2200" dirty="0" smtClean="0">
                <a:latin typeface="+mj-lt"/>
              </a:rPr>
              <a:t>,</a:t>
            </a:r>
          </a:p>
          <a:p>
            <a:endParaRPr lang="en-US" sz="2200" dirty="0" smtClean="0">
              <a:latin typeface="+mj-lt"/>
            </a:endParaRPr>
          </a:p>
          <a:p>
            <a:r>
              <a:rPr lang="en-US" sz="2200" dirty="0" smtClean="0">
                <a:latin typeface="+mj-lt"/>
              </a:rPr>
              <a:t>1. Coercion</a:t>
            </a:r>
          </a:p>
          <a:p>
            <a:r>
              <a:rPr lang="en-US" sz="2200" dirty="0" smtClean="0">
                <a:latin typeface="+mj-lt"/>
              </a:rPr>
              <a:t>2. Undue influence</a:t>
            </a:r>
          </a:p>
          <a:p>
            <a:r>
              <a:rPr lang="en-US" sz="2200" dirty="0" smtClean="0">
                <a:latin typeface="+mj-lt"/>
              </a:rPr>
              <a:t>3. </a:t>
            </a:r>
            <a:r>
              <a:rPr lang="en-US" sz="2200" dirty="0" smtClean="0">
                <a:latin typeface="+mj-lt"/>
              </a:rPr>
              <a:t>Misrepresentation</a:t>
            </a:r>
            <a:endParaRPr lang="en-US" sz="2200" dirty="0" smtClean="0">
              <a:latin typeface="+mj-lt"/>
            </a:endParaRPr>
          </a:p>
          <a:p>
            <a:r>
              <a:rPr lang="en-US" sz="2200" dirty="0" smtClean="0">
                <a:latin typeface="+mj-lt"/>
              </a:rPr>
              <a:t>4. Fraud</a:t>
            </a:r>
          </a:p>
          <a:p>
            <a:r>
              <a:rPr lang="en-US" sz="2200" dirty="0" smtClean="0">
                <a:latin typeface="+mj-lt"/>
              </a:rPr>
              <a:t>5. </a:t>
            </a:r>
            <a:r>
              <a:rPr lang="en-US" sz="2200" dirty="0" smtClean="0">
                <a:latin typeface="+mj-lt"/>
              </a:rPr>
              <a:t>Mistake</a:t>
            </a:r>
          </a:p>
          <a:p>
            <a:endParaRPr lang="en-US" sz="2200" dirty="0" smtClean="0">
              <a:latin typeface="+mj-lt"/>
            </a:endParaRPr>
          </a:p>
          <a:p>
            <a:r>
              <a:rPr lang="en-US" sz="2200" dirty="0" smtClean="0">
                <a:latin typeface="+mj-lt"/>
              </a:rPr>
              <a:t>In the first four cases, the contract is voidable, but in the last case, the contract is </a:t>
            </a:r>
            <a:r>
              <a:rPr lang="en-US" sz="2200" i="1" dirty="0" smtClean="0">
                <a:latin typeface="+mj-lt"/>
              </a:rPr>
              <a:t>void </a:t>
            </a:r>
            <a:r>
              <a:rPr lang="en-US" sz="2200" i="1" dirty="0" err="1" smtClean="0">
                <a:latin typeface="+mj-lt"/>
              </a:rPr>
              <a:t>ab</a:t>
            </a:r>
            <a:r>
              <a:rPr lang="en-US" sz="2200" i="1" dirty="0" smtClean="0">
                <a:latin typeface="+mj-lt"/>
              </a:rPr>
              <a:t> initio</a:t>
            </a:r>
            <a:endParaRPr lang="en-US" sz="22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3898</TotalTime>
  <Words>1158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    WELCOME  Class: B.Com – Part-2  Subject: Business Regulatory Framework TOPIC: CAPACITY OF PARTIES to contract  and free consent</vt:lpstr>
      <vt:lpstr>CAPACITY OF PARTIES</vt:lpstr>
      <vt:lpstr>Slide 3</vt:lpstr>
      <vt:lpstr>Slide 4</vt:lpstr>
      <vt:lpstr>Slide 5</vt:lpstr>
      <vt:lpstr>Slide 6</vt:lpstr>
      <vt:lpstr>Slide 7</vt:lpstr>
      <vt:lpstr>Slide 8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339</cp:revision>
  <dcterms:created xsi:type="dcterms:W3CDTF">2011-08-23T10:02:56Z</dcterms:created>
  <dcterms:modified xsi:type="dcterms:W3CDTF">2020-04-18T06:46:33Z</dcterms:modified>
</cp:coreProperties>
</file>